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Source Code Pro"/>
      <p:regular r:id="rId54"/>
      <p:bold r:id="rId55"/>
      <p:italic r:id="rId56"/>
      <p:boldItalic r:id="rId57"/>
    </p:embeddedFont>
    <p:embeddedFont>
      <p:font typeface="Google Sans Medium"/>
      <p:regular r:id="rId58"/>
      <p:bold r:id="rId59"/>
      <p:italic r:id="rId60"/>
      <p:boldItalic r:id="rId61"/>
    </p:embeddedFont>
    <p:embeddedFont>
      <p:font typeface="Google Sans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oogleSans-regular.fntdata"/><Relationship Id="rId61" Type="http://schemas.openxmlformats.org/officeDocument/2006/relationships/font" Target="fonts/GoogleSansMedium-boldItalic.fntdata"/><Relationship Id="rId20" Type="http://schemas.openxmlformats.org/officeDocument/2006/relationships/slide" Target="slides/slide14.xml"/><Relationship Id="rId64" Type="http://schemas.openxmlformats.org/officeDocument/2006/relationships/font" Target="fonts/GoogleSans-italic.fntdata"/><Relationship Id="rId63" Type="http://schemas.openxmlformats.org/officeDocument/2006/relationships/font" Target="fonts/GoogleSans-bold.fntdata"/><Relationship Id="rId22" Type="http://schemas.openxmlformats.org/officeDocument/2006/relationships/slide" Target="slides/slide16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65" Type="http://schemas.openxmlformats.org/officeDocument/2006/relationships/font" Target="fonts/GoogleSans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.fntdata"/><Relationship Id="rId60" Type="http://schemas.openxmlformats.org/officeDocument/2006/relationships/font" Target="fonts/GoogleSansMedium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54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57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56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59" Type="http://schemas.openxmlformats.org/officeDocument/2006/relationships/font" Target="fonts/GoogleSansMedium-bold.fntdata"/><Relationship Id="rId14" Type="http://schemas.openxmlformats.org/officeDocument/2006/relationships/slide" Target="slides/slide8.xml"/><Relationship Id="rId58" Type="http://schemas.openxmlformats.org/officeDocument/2006/relationships/font" Target="fonts/GoogleSans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43eba71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f43eba71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35cfbb1a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35cfbb1a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1bf9b63dc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1bf9b63dc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97d3b554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97d3b554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952452e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952452e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42b5b20d8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42b5b20d8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1bf9b63dc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1bf9b63dc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24829e937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24829e937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b87841da0_3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cb87841da0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0466d27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0466d27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0466d27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0466d27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8b171a045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8b171a045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0466d275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0466d275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0466d275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0466d275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42b5b20d8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42b5b20d8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0466d275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0466d275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42b5b20d8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42b5b20d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42b5b20d8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42b5b20d8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42b5b20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42b5b20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97d3b5541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97d3b5541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1bf9b63dc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1bf9b63dc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044f3c9f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044f3c9f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24829e9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24829e9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34c8c3f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34c8c3f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044f3c9f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044f3c9f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38c4a3c28_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38c4a3c28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42b51d8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d42b51d8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38c4a3c2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38c4a3c2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a569cd4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a569cd4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34c8c3f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d34c8c3f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a0b42a6e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a0b42a6e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b87841da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b87841da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a0b42a6e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a0b42a6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8f418dd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8f418dd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42b5b20d8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42b5b20d8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42b5b20d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42b5b20d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b98f1c94b_9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b98f1c94b_9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35cfbb1a8_0_3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35cfbb1a8_0_3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97d3b5541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97d3b5541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b87841da0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cb87841da0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38c4a3c28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38c4a3c28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8b171a045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8b171a045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91243096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91243096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f43eba7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f43eba7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8f418dd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8f418dd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b98f1c94b_1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b98f1c94b_1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35cfbb1a8_0_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35cfbb1a8_0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Presentation Title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2" type="title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2.jpg"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257925" y="473375"/>
            <a:ext cx="8632200" cy="4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115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115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115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115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115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115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115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(Avoid) Title, Subtitle, Bullets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2" type="title"/>
          </p:nvPr>
        </p:nvSpPr>
        <p:spPr>
          <a:xfrm>
            <a:off x="1447395" y="3181762"/>
            <a:ext cx="48501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Presentation Title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0"/>
          <p:cNvSpPr txBox="1"/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4" name="Google Shape;74;p20"/>
          <p:cNvSpPr txBox="1"/>
          <p:nvPr>
            <p:ph idx="2" type="title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2.jpg"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257925" y="473375"/>
            <a:ext cx="8632200" cy="4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11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11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11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115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115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115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115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3" name="Google Shape;103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8" name="Google Shape;1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(Avoid) Title, Subtitle, Bullets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2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18" name="Google Shape;118;p32"/>
          <p:cNvSpPr txBox="1"/>
          <p:nvPr>
            <p:ph idx="2" type="title"/>
          </p:nvPr>
        </p:nvSpPr>
        <p:spPr>
          <a:xfrm>
            <a:off x="1447395" y="3181762"/>
            <a:ext cx="485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hyperlink" Target="https://app.swaggerhub.com/apis-docs/ChengS-U/PNNL_Alert_Service/1.0.0" TargetMode="External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main.d18lxmrqskel3f.amplifyapp.com/" TargetMode="External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PNNL-Project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/>
          <p:nvPr/>
        </p:nvSpPr>
        <p:spPr>
          <a:xfrm>
            <a:off x="3220088" y="0"/>
            <a:ext cx="5923800" cy="51435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3"/>
          <p:cNvSpPr txBox="1"/>
          <p:nvPr>
            <p:ph idx="4294967295" type="subTitle"/>
          </p:nvPr>
        </p:nvSpPr>
        <p:spPr>
          <a:xfrm>
            <a:off x="3643675" y="911675"/>
            <a:ext cx="49155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PNNL Team</a:t>
            </a:r>
            <a:endParaRPr sz="4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Milestone 4</a:t>
            </a:r>
            <a:endParaRPr sz="4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Thursday</a:t>
            </a:r>
            <a:r>
              <a:rPr lang="en" sz="20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| April 22 2021</a:t>
            </a:r>
            <a:endParaRPr sz="3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C9DAF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25" name="Google Shape;125;p33"/>
          <p:cNvSpPr txBox="1"/>
          <p:nvPr/>
        </p:nvSpPr>
        <p:spPr>
          <a:xfrm>
            <a:off x="6143316" y="272453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6" name="Google Shape;1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87181"/>
            <a:ext cx="3220145" cy="155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03" y="311049"/>
            <a:ext cx="1120453" cy="2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/>
          <p:nvPr>
            <p:ph type="title"/>
          </p:nvPr>
        </p:nvSpPr>
        <p:spPr>
          <a:xfrm>
            <a:off x="166700" y="14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</a:rPr>
              <a:t>System Design</a:t>
            </a:r>
            <a:endParaRPr>
              <a:solidFill>
                <a:srgbClr val="4285F4"/>
              </a:solidFill>
            </a:endParaRPr>
          </a:p>
        </p:txBody>
      </p:sp>
      <p:pic>
        <p:nvPicPr>
          <p:cNvPr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391" y="3989260"/>
            <a:ext cx="2499610" cy="115482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2"/>
          <p:cNvSpPr txBox="1"/>
          <p:nvPr/>
        </p:nvSpPr>
        <p:spPr>
          <a:xfrm>
            <a:off x="260900" y="1106425"/>
            <a:ext cx="83322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0" name="Google Shape;2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00" y="722300"/>
            <a:ext cx="5053550" cy="42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/>
          <p:nvPr/>
        </p:nvSpPr>
        <p:spPr>
          <a:xfrm>
            <a:off x="3215338" y="0"/>
            <a:ext cx="5923800" cy="514350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3"/>
          <p:cNvSpPr txBox="1"/>
          <p:nvPr>
            <p:ph idx="4294967295" type="subTitle"/>
          </p:nvPr>
        </p:nvSpPr>
        <p:spPr>
          <a:xfrm>
            <a:off x="3926578" y="9949"/>
            <a:ext cx="4635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Database</a:t>
            </a:r>
            <a:endParaRPr b="1" sz="4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D9EAD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43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8" name="Google Shape;2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56398"/>
            <a:ext cx="3220088" cy="1487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type="title"/>
          </p:nvPr>
        </p:nvSpPr>
        <p:spPr>
          <a:xfrm>
            <a:off x="603225" y="196300"/>
            <a:ext cx="26247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Google Sans"/>
                <a:ea typeface="Google Sans"/>
                <a:cs typeface="Google Sans"/>
                <a:sym typeface="Google Sans"/>
              </a:rPr>
              <a:t>Database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44"/>
          <p:cNvSpPr/>
          <p:nvPr/>
        </p:nvSpPr>
        <p:spPr>
          <a:xfrm>
            <a:off x="0" y="4001425"/>
            <a:ext cx="4087500" cy="11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4"/>
          <p:cNvSpPr txBox="1"/>
          <p:nvPr/>
        </p:nvSpPr>
        <p:spPr>
          <a:xfrm>
            <a:off x="359000" y="1307875"/>
            <a:ext cx="59727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962FF"/>
                </a:solidFill>
                <a:latin typeface="Google Sans"/>
                <a:ea typeface="Google Sans"/>
                <a:cs typeface="Google Sans"/>
                <a:sym typeface="Google Sans"/>
              </a:rPr>
              <a:t>MySQL</a:t>
            </a:r>
            <a:endParaRPr b="1" sz="1900">
              <a:solidFill>
                <a:srgbClr val="2962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Timestamps are shifted to simulate live data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●"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Denormalized 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○"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CVS import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○"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Used in the ML workflow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Char char="●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Labeled Agg 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Char char="○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One table per metric (airflow &amp; temp)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Char char="○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Stores the aggregated labeled data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●"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Normalized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○"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Data are organized in a relational DB structure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○"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Used in hunting service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6" name="Google Shape;226;p44"/>
          <p:cNvSpPr/>
          <p:nvPr/>
        </p:nvSpPr>
        <p:spPr>
          <a:xfrm>
            <a:off x="7459388" y="3870350"/>
            <a:ext cx="1396800" cy="12327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building operator, it is important to see the data in a timely manner to make decisions on the building operations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27" name="Google Shape;227;p44"/>
          <p:cNvSpPr txBox="1"/>
          <p:nvPr/>
        </p:nvSpPr>
        <p:spPr>
          <a:xfrm>
            <a:off x="7138850" y="3323850"/>
            <a:ext cx="203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Timeliness</a:t>
            </a:r>
            <a:endParaRPr b="1" sz="800">
              <a:solidFill>
                <a:srgbClr val="039BE5"/>
              </a:solidFill>
            </a:endParaRPr>
          </a:p>
        </p:txBody>
      </p:sp>
      <p:sp>
        <p:nvSpPr>
          <p:cNvPr id="228" name="Google Shape;228;p44"/>
          <p:cNvSpPr/>
          <p:nvPr/>
        </p:nvSpPr>
        <p:spPr>
          <a:xfrm>
            <a:off x="4545375" y="1307876"/>
            <a:ext cx="1404600" cy="1326900"/>
          </a:xfrm>
          <a:prstGeom prst="roundRect">
            <a:avLst>
              <a:gd fmla="val 16667" name="adj"/>
            </a:avLst>
          </a:prstGeom>
          <a:solidFill>
            <a:srgbClr val="2E7D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PM, I’d like the system design to include machine learning, so that building operators could view abnormal events identified by the ML model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29" name="Google Shape;229;p44"/>
          <p:cNvSpPr txBox="1"/>
          <p:nvPr/>
        </p:nvSpPr>
        <p:spPr>
          <a:xfrm>
            <a:off x="4591544" y="681075"/>
            <a:ext cx="12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b="1" sz="400">
              <a:solidFill>
                <a:srgbClr val="039BE5"/>
              </a:solidFill>
            </a:endParaRPr>
          </a:p>
        </p:txBody>
      </p:sp>
      <p:sp>
        <p:nvSpPr>
          <p:cNvPr id="230" name="Google Shape;230;p44"/>
          <p:cNvSpPr/>
          <p:nvPr/>
        </p:nvSpPr>
        <p:spPr>
          <a:xfrm>
            <a:off x="5888400" y="2881603"/>
            <a:ext cx="1498500" cy="11271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building operator, I’d like some sort of notification to let me know about issues I need to be aware of in the building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31" name="Google Shape;231;p44"/>
          <p:cNvSpPr txBox="1"/>
          <p:nvPr/>
        </p:nvSpPr>
        <p:spPr>
          <a:xfrm>
            <a:off x="5946186" y="2485500"/>
            <a:ext cx="140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Notifications </a:t>
            </a:r>
            <a:endParaRPr b="1" sz="1500">
              <a:solidFill>
                <a:srgbClr val="039BE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title"/>
          </p:nvPr>
        </p:nvSpPr>
        <p:spPr>
          <a:xfrm>
            <a:off x="161125" y="28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</a:rPr>
              <a:t>Database </a:t>
            </a:r>
            <a:endParaRPr>
              <a:solidFill>
                <a:srgbClr val="4285F4"/>
              </a:solidFill>
            </a:endParaRPr>
          </a:p>
        </p:txBody>
      </p:sp>
      <p:pic>
        <p:nvPicPr>
          <p:cNvPr id="237" name="Google Shape;2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391" y="3989260"/>
            <a:ext cx="2499610" cy="1154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5"/>
          <p:cNvSpPr txBox="1"/>
          <p:nvPr/>
        </p:nvSpPr>
        <p:spPr>
          <a:xfrm>
            <a:off x="308875" y="1093875"/>
            <a:ext cx="394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Normalized CSV Schema</a:t>
            </a:r>
            <a:endParaRPr/>
          </a:p>
        </p:txBody>
      </p:sp>
      <p:pic>
        <p:nvPicPr>
          <p:cNvPr id="239" name="Google Shape;2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32525"/>
            <a:ext cx="9144003" cy="27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603225" y="196300"/>
            <a:ext cx="26247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Google Sans"/>
                <a:ea typeface="Google Sans"/>
                <a:cs typeface="Google Sans"/>
                <a:sym typeface="Google Sans"/>
              </a:rPr>
              <a:t>Database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46"/>
          <p:cNvSpPr/>
          <p:nvPr/>
        </p:nvSpPr>
        <p:spPr>
          <a:xfrm>
            <a:off x="0" y="4001425"/>
            <a:ext cx="4087500" cy="11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6"/>
          <p:cNvSpPr txBox="1"/>
          <p:nvPr/>
        </p:nvSpPr>
        <p:spPr>
          <a:xfrm>
            <a:off x="359000" y="1307875"/>
            <a:ext cx="59727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962FF"/>
                </a:solidFill>
                <a:latin typeface="Google Sans"/>
                <a:ea typeface="Google Sans"/>
                <a:cs typeface="Google Sans"/>
                <a:sym typeface="Google Sans"/>
              </a:rPr>
              <a:t>InfluxDB</a:t>
            </a:r>
            <a:endParaRPr b="1" sz="1900">
              <a:solidFill>
                <a:srgbClr val="2962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●"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Time Series DB used to display data in real time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50" y="2247363"/>
            <a:ext cx="2310050" cy="27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589" y="2266487"/>
            <a:ext cx="4789811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/>
          <p:nvPr/>
        </p:nvSpPr>
        <p:spPr>
          <a:xfrm>
            <a:off x="3215338" y="0"/>
            <a:ext cx="5923800" cy="5143500"/>
          </a:xfrm>
          <a:prstGeom prst="rect">
            <a:avLst/>
          </a:prstGeom>
          <a:solidFill>
            <a:srgbClr val="F57F17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idx="4294967295" type="subTitle"/>
          </p:nvPr>
        </p:nvSpPr>
        <p:spPr>
          <a:xfrm>
            <a:off x="3926578" y="9949"/>
            <a:ext cx="4635900" cy="514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Devops</a:t>
            </a:r>
            <a:endParaRPr b="1" sz="4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CE5CD"/>
              </a:solidFill>
            </a:endParaRPr>
          </a:p>
        </p:txBody>
      </p:sp>
      <p:sp>
        <p:nvSpPr>
          <p:cNvPr id="255" name="Google Shape;255;p47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97" y="3730088"/>
            <a:ext cx="2546690" cy="141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603225" y="196300"/>
            <a:ext cx="54567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Google Sans"/>
                <a:ea typeface="Google Sans"/>
                <a:cs typeface="Google Sans"/>
                <a:sym typeface="Google Sans"/>
              </a:rPr>
              <a:t>Devops</a:t>
            </a:r>
            <a:endParaRPr b="1" sz="39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" name="Google Shape;262;p48"/>
          <p:cNvSpPr/>
          <p:nvPr/>
        </p:nvSpPr>
        <p:spPr>
          <a:xfrm>
            <a:off x="0" y="4205740"/>
            <a:ext cx="4303800" cy="128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8"/>
          <p:cNvSpPr/>
          <p:nvPr/>
        </p:nvSpPr>
        <p:spPr>
          <a:xfrm>
            <a:off x="5063081" y="2415435"/>
            <a:ext cx="1605600" cy="1492800"/>
          </a:xfrm>
          <a:prstGeom prst="roundRect">
            <a:avLst>
              <a:gd fmla="val 16667" name="adj"/>
            </a:avLst>
          </a:prstGeom>
          <a:solidFill>
            <a:srgbClr val="2E7D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PM, I’d like the system design to include machine learning, so that building operators could view abnormal events identified by the ML model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64" name="Google Shape;264;p48"/>
          <p:cNvSpPr txBox="1"/>
          <p:nvPr/>
        </p:nvSpPr>
        <p:spPr>
          <a:xfrm>
            <a:off x="4624925" y="1889126"/>
            <a:ext cx="25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b="1" sz="500">
              <a:solidFill>
                <a:srgbClr val="039BE5"/>
              </a:solidFill>
            </a:endParaRPr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03" y="1852125"/>
            <a:ext cx="1808407" cy="210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344" y="1852152"/>
            <a:ext cx="1726835" cy="226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>
            <p:ph type="title"/>
          </p:nvPr>
        </p:nvSpPr>
        <p:spPr>
          <a:xfrm>
            <a:off x="454575" y="266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Devops 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2" name="Google Shape;2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7309" y="3730088"/>
            <a:ext cx="2546690" cy="141341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9"/>
          <p:cNvSpPr txBox="1"/>
          <p:nvPr>
            <p:ph idx="4294967295" type="body"/>
          </p:nvPr>
        </p:nvSpPr>
        <p:spPr>
          <a:xfrm>
            <a:off x="220846" y="946050"/>
            <a:ext cx="79914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Cost Report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The cost report was generated for the previous milestone for deploying the services in AWS.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of Cost Report</a:t>
            </a:r>
            <a:endParaRPr/>
          </a:p>
        </p:txBody>
      </p:sp>
      <p:sp>
        <p:nvSpPr>
          <p:cNvPr id="279" name="Google Shape;27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The breakdown of cost from Milestone 3 for deploying Services in AWS.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80" name="Google Shape;2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825" y="1471500"/>
            <a:ext cx="380462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of cost for Docker Resources</a:t>
            </a:r>
            <a:endParaRPr/>
          </a:p>
        </p:txBody>
      </p:sp>
      <p:sp>
        <p:nvSpPr>
          <p:cNvPr id="286" name="Google Shape;28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cost for deploying all the services as docker images  in an EC2 instance with 16 GB RAM and 200 GB space is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51"/>
          <p:cNvPicPr preferRelativeResize="0"/>
          <p:nvPr/>
        </p:nvPicPr>
        <p:blipFill rotWithShape="1">
          <a:blip r:embed="rId3">
            <a:alphaModFix/>
          </a:blip>
          <a:srcRect b="5710" l="-480" r="479" t="-5710"/>
          <a:stretch/>
        </p:blipFill>
        <p:spPr>
          <a:xfrm>
            <a:off x="1246450" y="1614688"/>
            <a:ext cx="59436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/>
          <p:nvPr/>
        </p:nvSpPr>
        <p:spPr>
          <a:xfrm>
            <a:off x="3215338" y="0"/>
            <a:ext cx="5923800" cy="51435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4"/>
          <p:cNvSpPr txBox="1"/>
          <p:nvPr>
            <p:ph idx="4294967295" type="subTitle"/>
          </p:nvPr>
        </p:nvSpPr>
        <p:spPr>
          <a:xfrm>
            <a:off x="3859300" y="1114450"/>
            <a:ext cx="4792200" cy="47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Presentation agenda:</a:t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Stories/Progress (Burndown Chart)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System Design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Database</a:t>
            </a:r>
            <a:endParaRPr sz="2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Devops/Cost Report Update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CHISSL + Model Data Pipeline 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Backend APIs 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User Interface (Demo)</a:t>
            </a:r>
            <a:endParaRPr sz="2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Handoff Materials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34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5" name="Google Shape;1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" y="3381488"/>
            <a:ext cx="3215335" cy="176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Grafana Docker Container</a:t>
            </a:r>
            <a:endParaRPr/>
          </a:p>
        </p:txBody>
      </p:sp>
      <p:sp>
        <p:nvSpPr>
          <p:cNvPr id="293" name="Google Shape;29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grafana docker </a:t>
            </a:r>
            <a:r>
              <a:rPr lang="en"/>
              <a:t>container</a:t>
            </a:r>
            <a:r>
              <a:rPr lang="en"/>
              <a:t> is based on ubuntu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grafana version 7.5.3 is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configuration can be changed before running the Docker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the grafana dashboard is up the end points have to be configured and dashboards have to be imported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grafana container is tied with InfluxDB container in docker-compose to provide easier deployment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Hunting Service Docker Container</a:t>
            </a:r>
            <a:endParaRPr/>
          </a:p>
        </p:txBody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Hunting Service is used by the frontend to create alerts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Hunting Service is based on ubuntu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hunting service uses java 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timezone of the hunting service container is set to 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url of the database , username and the </a:t>
            </a:r>
            <a:r>
              <a:rPr lang="en"/>
              <a:t>password</a:t>
            </a:r>
            <a:r>
              <a:rPr lang="en"/>
              <a:t> for the database can be changed while running the container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hunting service container is deployed with front end react app container in docker-compose for easier deployment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Airflow Installation Scripts</a:t>
            </a:r>
            <a:endParaRPr/>
          </a:p>
        </p:txBody>
      </p:sp>
      <p:sp>
        <p:nvSpPr>
          <p:cNvPr id="305" name="Google Shape;30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Airflow is an open source workload management system. We install airflow using docker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require docker installed on the system and sudo access.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documentation to install airflow can be found 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https://github.com/PNNL-Project/airflow-data-pipeline/tree/master/airflow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InfluxDB data import and containerization</a:t>
            </a:r>
            <a:endParaRPr/>
          </a:p>
        </p:txBody>
      </p:sp>
      <p:sp>
        <p:nvSpPr>
          <p:cNvPr id="311" name="Google Shape;31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InfluxDB share the same data source with MySQL but it has a very different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MySQL denormalized table -&gt; .csv file -&gt; InfluxDB parser (written in Java) -&gt; split .csv file to multiple files (each file is for one measurement) -&gt; another python script import these files into influxDB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InfluxDB is containerized using existing image on Docker repo. The data is loaded externally from previous backup data.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Amplify</a:t>
            </a:r>
            <a:endParaRPr/>
          </a:p>
        </p:txBody>
      </p:sp>
      <p:sp>
        <p:nvSpPr>
          <p:cNvPr id="317" name="Google Shape;31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 </a:t>
            </a:r>
            <a:r>
              <a:rPr lang="en"/>
              <a:t>facilitate our development &amp; testing procedure, we hosted our frontend react app onto AWS Amplify.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main branch from specified Github repo.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the changes after push.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during development only, it will not be transferred to clients.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App Containerization</a:t>
            </a:r>
            <a:endParaRPr/>
          </a:p>
        </p:txBody>
      </p:sp>
      <p:sp>
        <p:nvSpPr>
          <p:cNvPr id="323" name="Google Shape;32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One frontend app</a:t>
            </a:r>
            <a:r>
              <a:rPr lang="en"/>
              <a:t> (previously hosted on Amplify)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Two backend apps: 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Hunting service (Spring framework, jar file)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Predictions service (redis, node js express server, cron job)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related services -- docker compose for simple </a:t>
            </a: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can hosted in different machines if needed (Dockerfile available for individual service)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Grafana service + React front end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9"/>
          <p:cNvSpPr/>
          <p:nvPr/>
        </p:nvSpPr>
        <p:spPr>
          <a:xfrm>
            <a:off x="5982225" y="0"/>
            <a:ext cx="3161700" cy="25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9"/>
          <p:cNvSpPr txBox="1"/>
          <p:nvPr>
            <p:ph type="title"/>
          </p:nvPr>
        </p:nvSpPr>
        <p:spPr>
          <a:xfrm>
            <a:off x="366850" y="395750"/>
            <a:ext cx="54567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Google Sans"/>
                <a:ea typeface="Google Sans"/>
                <a:cs typeface="Google Sans"/>
                <a:sym typeface="Google Sans"/>
              </a:rPr>
              <a:t>Sprint 3 Backend Architecture</a:t>
            </a:r>
            <a:endParaRPr b="1" sz="39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59"/>
          <p:cNvSpPr/>
          <p:nvPr/>
        </p:nvSpPr>
        <p:spPr>
          <a:xfrm>
            <a:off x="0" y="4001425"/>
            <a:ext cx="4087500" cy="11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9"/>
          <p:cNvSpPr txBox="1"/>
          <p:nvPr/>
        </p:nvSpPr>
        <p:spPr>
          <a:xfrm>
            <a:off x="209100" y="2383375"/>
            <a:ext cx="83322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●"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ML Models Created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●"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ML Data Pipeline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●"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Predictions API (React-Redis-Backend)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●"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Alert Service (Identify Hunting)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7" name="Google Shape;337;p59"/>
          <p:cNvSpPr/>
          <p:nvPr/>
        </p:nvSpPr>
        <p:spPr>
          <a:xfrm>
            <a:off x="7794778" y="465214"/>
            <a:ext cx="1184400" cy="1173300"/>
          </a:xfrm>
          <a:prstGeom prst="roundRect">
            <a:avLst>
              <a:gd fmla="val 16667" name="adj"/>
            </a:avLst>
          </a:prstGeom>
          <a:solidFill>
            <a:srgbClr val="2962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research scientist, I would like to see various visualizations of aggregated CHISSL labelled data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38" name="Google Shape;338;p59"/>
          <p:cNvSpPr/>
          <p:nvPr/>
        </p:nvSpPr>
        <p:spPr>
          <a:xfrm>
            <a:off x="6403328" y="465214"/>
            <a:ext cx="1184400" cy="1173300"/>
          </a:xfrm>
          <a:prstGeom prst="roundRect">
            <a:avLst>
              <a:gd fmla="val 16667" name="adj"/>
            </a:avLst>
          </a:prstGeom>
          <a:solidFill>
            <a:srgbClr val="2E7D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PM, I’d like to see that it is designed with simplicity with added technologies justified so that we avoid unnecessary complexity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339" name="Google Shape;339;p59"/>
          <p:cNvSpPr/>
          <p:nvPr/>
        </p:nvSpPr>
        <p:spPr>
          <a:xfrm>
            <a:off x="5025325" y="465214"/>
            <a:ext cx="1184400" cy="11733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building operator, I’d like some sort of notification to let me know about issues I need to be aware of in the building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40" name="Google Shape;340;p59"/>
          <p:cNvSpPr txBox="1"/>
          <p:nvPr/>
        </p:nvSpPr>
        <p:spPr>
          <a:xfrm>
            <a:off x="4893400" y="52950"/>
            <a:ext cx="128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Notifications </a:t>
            </a:r>
            <a:endParaRPr b="1" sz="1300">
              <a:solidFill>
                <a:srgbClr val="039BE5"/>
              </a:solidFill>
            </a:endParaRPr>
          </a:p>
        </p:txBody>
      </p:sp>
      <p:sp>
        <p:nvSpPr>
          <p:cNvPr id="341" name="Google Shape;341;p59"/>
          <p:cNvSpPr txBox="1"/>
          <p:nvPr/>
        </p:nvSpPr>
        <p:spPr>
          <a:xfrm>
            <a:off x="6351847" y="52950"/>
            <a:ext cx="115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Design</a:t>
            </a:r>
            <a:endParaRPr b="1" sz="1300">
              <a:solidFill>
                <a:srgbClr val="039BE5"/>
              </a:solidFill>
            </a:endParaRPr>
          </a:p>
        </p:txBody>
      </p:sp>
      <p:sp>
        <p:nvSpPr>
          <p:cNvPr id="342" name="Google Shape;342;p59"/>
          <p:cNvSpPr txBox="1"/>
          <p:nvPr/>
        </p:nvSpPr>
        <p:spPr>
          <a:xfrm>
            <a:off x="7743175" y="-97450"/>
            <a:ext cx="128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Visualizations</a:t>
            </a: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2500">
              <a:solidFill>
                <a:srgbClr val="039BE5"/>
              </a:solidFill>
            </a:endParaRPr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850" y="1705650"/>
            <a:ext cx="1372616" cy="16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/>
          <p:nvPr/>
        </p:nvSpPr>
        <p:spPr>
          <a:xfrm>
            <a:off x="3215338" y="0"/>
            <a:ext cx="5923800" cy="51435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60"/>
          <p:cNvSpPr txBox="1"/>
          <p:nvPr>
            <p:ph idx="4294967295" type="subTitle"/>
          </p:nvPr>
        </p:nvSpPr>
        <p:spPr>
          <a:xfrm>
            <a:off x="3859300" y="1114450"/>
            <a:ext cx="4635900" cy="47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ML Models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1" name="Google Shape;3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" y="3381488"/>
            <a:ext cx="3215335" cy="176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1"/>
          <p:cNvSpPr txBox="1"/>
          <p:nvPr/>
        </p:nvSpPr>
        <p:spPr>
          <a:xfrm>
            <a:off x="403775" y="93625"/>
            <a:ext cx="595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CHISSL labels</a:t>
            </a:r>
            <a:endParaRPr/>
          </a:p>
        </p:txBody>
      </p:sp>
      <p:pic>
        <p:nvPicPr>
          <p:cNvPr id="358" name="Google Shape;35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5525"/>
            <a:ext cx="5407434" cy="397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4700" y="492475"/>
            <a:ext cx="3298124" cy="29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3376450" y="3275500"/>
            <a:ext cx="189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Utilized the CHISSL tool to find common patterns in the data, which allowed the team to label instances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Medium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Priority User Stories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35"/>
          <p:cNvSpPr/>
          <p:nvPr/>
        </p:nvSpPr>
        <p:spPr>
          <a:xfrm>
            <a:off x="6170900" y="2146700"/>
            <a:ext cx="2369400" cy="2090700"/>
          </a:xfrm>
          <a:prstGeom prst="roundRect">
            <a:avLst>
              <a:gd fmla="val 16667" name="adj"/>
            </a:avLst>
          </a:prstGeom>
          <a:solidFill>
            <a:srgbClr val="2962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building operator, I’d like the clear fonts such as 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 New Roman so information is easy to read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42" name="Google Shape;142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5"/>
          <p:cNvSpPr/>
          <p:nvPr/>
        </p:nvSpPr>
        <p:spPr>
          <a:xfrm>
            <a:off x="3387300" y="2146700"/>
            <a:ext cx="2369400" cy="2090700"/>
          </a:xfrm>
          <a:prstGeom prst="roundRect">
            <a:avLst>
              <a:gd fmla="val 16667" name="adj"/>
            </a:avLst>
          </a:prstGeom>
          <a:solidFill>
            <a:srgbClr val="2E7D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 a PM, I’d like to see that the services are less AWS dependent in case that we decide not to use AWS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44" name="Google Shape;144;p35"/>
          <p:cNvSpPr/>
          <p:nvPr/>
        </p:nvSpPr>
        <p:spPr>
          <a:xfrm>
            <a:off x="630600" y="2146700"/>
            <a:ext cx="2369400" cy="20907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PM, I’d like the services to be containerized to make it more convenient for </a:t>
            </a:r>
            <a:r>
              <a:rPr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setting</a:t>
            </a:r>
            <a:r>
              <a:rPr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up after handoff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45" name="Google Shape;145;p35"/>
          <p:cNvSpPr txBox="1"/>
          <p:nvPr/>
        </p:nvSpPr>
        <p:spPr>
          <a:xfrm>
            <a:off x="721975" y="1412000"/>
            <a:ext cx="22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Convenience</a:t>
            </a:r>
            <a:r>
              <a:rPr b="1" lang="en" sz="28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>
              <a:solidFill>
                <a:srgbClr val="039BE5"/>
              </a:solidFill>
            </a:endParaRPr>
          </a:p>
        </p:txBody>
      </p:sp>
      <p:sp>
        <p:nvSpPr>
          <p:cNvPr id="146" name="Google Shape;146;p35"/>
          <p:cNvSpPr txBox="1"/>
          <p:nvPr/>
        </p:nvSpPr>
        <p:spPr>
          <a:xfrm>
            <a:off x="3436750" y="1412000"/>
            <a:ext cx="23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Flexibility</a:t>
            </a:r>
            <a:endParaRPr b="1">
              <a:solidFill>
                <a:srgbClr val="039BE5"/>
              </a:solidFill>
            </a:endParaRPr>
          </a:p>
        </p:txBody>
      </p:sp>
      <p:sp>
        <p:nvSpPr>
          <p:cNvPr id="147" name="Google Shape;147;p35"/>
          <p:cNvSpPr txBox="1"/>
          <p:nvPr/>
        </p:nvSpPr>
        <p:spPr>
          <a:xfrm>
            <a:off x="6098375" y="1412000"/>
            <a:ext cx="257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Readability</a:t>
            </a: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2500">
              <a:solidFill>
                <a:srgbClr val="039BE5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2"/>
          <p:cNvSpPr txBox="1"/>
          <p:nvPr/>
        </p:nvSpPr>
        <p:spPr>
          <a:xfrm>
            <a:off x="403775" y="93625"/>
            <a:ext cx="76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ML Models</a:t>
            </a:r>
            <a:endParaRPr/>
          </a:p>
        </p:txBody>
      </p:sp>
      <p:pic>
        <p:nvPicPr>
          <p:cNvPr id="367" name="Google Shape;36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800" y="317016"/>
            <a:ext cx="1549425" cy="185848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2"/>
          <p:cNvSpPr/>
          <p:nvPr/>
        </p:nvSpPr>
        <p:spPr>
          <a:xfrm>
            <a:off x="1098450" y="873025"/>
            <a:ext cx="1782900" cy="907500"/>
          </a:xfrm>
          <a:prstGeom prst="roundRect">
            <a:avLst>
              <a:gd fmla="val 16667" name="adj"/>
            </a:avLst>
          </a:prstGeom>
          <a:solidFill>
            <a:srgbClr val="039BE5"/>
          </a:solidFill>
          <a:ln cap="flat" cmpd="sng" w="9525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Zone Temperature</a:t>
            </a:r>
            <a:endParaRPr b="1"/>
          </a:p>
        </p:txBody>
      </p:sp>
      <p:sp>
        <p:nvSpPr>
          <p:cNvPr id="369" name="Google Shape;369;p62"/>
          <p:cNvSpPr/>
          <p:nvPr/>
        </p:nvSpPr>
        <p:spPr>
          <a:xfrm>
            <a:off x="587175" y="3258150"/>
            <a:ext cx="1782900" cy="907500"/>
          </a:xfrm>
          <a:prstGeom prst="roundRect">
            <a:avLst>
              <a:gd fmla="val 16667" name="adj"/>
            </a:avLst>
          </a:prstGeom>
          <a:solidFill>
            <a:srgbClr val="039BE5"/>
          </a:solidFill>
          <a:ln cap="flat" cmpd="sng" w="9525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Zone Airflow</a:t>
            </a:r>
            <a:endParaRPr b="1"/>
          </a:p>
        </p:txBody>
      </p:sp>
      <p:sp>
        <p:nvSpPr>
          <p:cNvPr id="370" name="Google Shape;370;p62"/>
          <p:cNvSpPr/>
          <p:nvPr/>
        </p:nvSpPr>
        <p:spPr>
          <a:xfrm rot="-2310231">
            <a:off x="3183343" y="729212"/>
            <a:ext cx="671253" cy="24016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2"/>
          <p:cNvSpPr/>
          <p:nvPr/>
        </p:nvSpPr>
        <p:spPr>
          <a:xfrm rot="-558033">
            <a:off x="3350637" y="1049527"/>
            <a:ext cx="681256" cy="2483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2"/>
          <p:cNvSpPr/>
          <p:nvPr/>
        </p:nvSpPr>
        <p:spPr>
          <a:xfrm rot="634915">
            <a:off x="3326449" y="1410957"/>
            <a:ext cx="671419" cy="2401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2"/>
          <p:cNvSpPr/>
          <p:nvPr/>
        </p:nvSpPr>
        <p:spPr>
          <a:xfrm rot="1983492">
            <a:off x="3183227" y="1782136"/>
            <a:ext cx="671505" cy="23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2"/>
          <p:cNvSpPr/>
          <p:nvPr/>
        </p:nvSpPr>
        <p:spPr>
          <a:xfrm rot="-2310231">
            <a:off x="2618093" y="3329912"/>
            <a:ext cx="671253" cy="24016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62"/>
          <p:cNvSpPr/>
          <p:nvPr/>
        </p:nvSpPr>
        <p:spPr>
          <a:xfrm rot="-558033">
            <a:off x="2785387" y="3650227"/>
            <a:ext cx="681256" cy="2483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2"/>
          <p:cNvSpPr/>
          <p:nvPr/>
        </p:nvSpPr>
        <p:spPr>
          <a:xfrm rot="634915">
            <a:off x="2761199" y="4011657"/>
            <a:ext cx="671419" cy="2401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2"/>
          <p:cNvSpPr/>
          <p:nvPr/>
        </p:nvSpPr>
        <p:spPr>
          <a:xfrm rot="1983492">
            <a:off x="2617977" y="4382836"/>
            <a:ext cx="671505" cy="23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/>
          <p:nvPr/>
        </p:nvSpPr>
        <p:spPr>
          <a:xfrm>
            <a:off x="4047525" y="132225"/>
            <a:ext cx="2203200" cy="4143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57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Summer Occurrence</a:t>
            </a:r>
            <a:endParaRPr b="1"/>
          </a:p>
        </p:txBody>
      </p:sp>
      <p:sp>
        <p:nvSpPr>
          <p:cNvPr id="379" name="Google Shape;379;p62"/>
          <p:cNvSpPr/>
          <p:nvPr/>
        </p:nvSpPr>
        <p:spPr>
          <a:xfrm>
            <a:off x="4196025" y="737850"/>
            <a:ext cx="2232600" cy="4143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57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Controlled Summer</a:t>
            </a:r>
            <a:endParaRPr b="1"/>
          </a:p>
        </p:txBody>
      </p:sp>
      <p:sp>
        <p:nvSpPr>
          <p:cNvPr id="380" name="Google Shape;380;p62"/>
          <p:cNvSpPr/>
          <p:nvPr/>
        </p:nvSpPr>
        <p:spPr>
          <a:xfrm>
            <a:off x="4156600" y="1323913"/>
            <a:ext cx="2232600" cy="4143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57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Controlled Winter</a:t>
            </a:r>
            <a:endParaRPr b="1"/>
          </a:p>
        </p:txBody>
      </p:sp>
      <p:sp>
        <p:nvSpPr>
          <p:cNvPr id="381" name="Google Shape;381;p62"/>
          <p:cNvSpPr/>
          <p:nvPr/>
        </p:nvSpPr>
        <p:spPr>
          <a:xfrm>
            <a:off x="4124400" y="1909975"/>
            <a:ext cx="2232600" cy="3594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57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Override Release</a:t>
            </a:r>
            <a:endParaRPr b="1"/>
          </a:p>
        </p:txBody>
      </p:sp>
      <p:sp>
        <p:nvSpPr>
          <p:cNvPr id="382" name="Google Shape;382;p62"/>
          <p:cNvSpPr/>
          <p:nvPr/>
        </p:nvSpPr>
        <p:spPr>
          <a:xfrm>
            <a:off x="3799550" y="2862600"/>
            <a:ext cx="2203200" cy="4143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57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Constant</a:t>
            </a:r>
            <a:endParaRPr b="1"/>
          </a:p>
        </p:txBody>
      </p:sp>
      <p:sp>
        <p:nvSpPr>
          <p:cNvPr id="383" name="Google Shape;383;p62"/>
          <p:cNvSpPr/>
          <p:nvPr/>
        </p:nvSpPr>
        <p:spPr>
          <a:xfrm>
            <a:off x="3948050" y="3468225"/>
            <a:ext cx="2232600" cy="4143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57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Hunting</a:t>
            </a:r>
            <a:endParaRPr b="1"/>
          </a:p>
        </p:txBody>
      </p:sp>
      <p:sp>
        <p:nvSpPr>
          <p:cNvPr id="384" name="Google Shape;384;p62"/>
          <p:cNvSpPr/>
          <p:nvPr/>
        </p:nvSpPr>
        <p:spPr>
          <a:xfrm>
            <a:off x="3908625" y="4054288"/>
            <a:ext cx="2232600" cy="4143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57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Override</a:t>
            </a:r>
            <a:endParaRPr b="1"/>
          </a:p>
        </p:txBody>
      </p:sp>
      <p:sp>
        <p:nvSpPr>
          <p:cNvPr id="385" name="Google Shape;385;p62"/>
          <p:cNvSpPr/>
          <p:nvPr/>
        </p:nvSpPr>
        <p:spPr>
          <a:xfrm>
            <a:off x="3876425" y="4640350"/>
            <a:ext cx="2232600" cy="3594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57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Normal Operation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403775" y="93625"/>
            <a:ext cx="76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ML Models</a:t>
            </a:r>
            <a:endParaRPr/>
          </a:p>
        </p:txBody>
      </p:sp>
      <p:pic>
        <p:nvPicPr>
          <p:cNvPr id="392" name="Google Shape;39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25" y="1544950"/>
            <a:ext cx="3915376" cy="28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4150" y="1544950"/>
            <a:ext cx="4057249" cy="293802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3"/>
          <p:cNvSpPr txBox="1"/>
          <p:nvPr/>
        </p:nvSpPr>
        <p:spPr>
          <a:xfrm>
            <a:off x="590125" y="917250"/>
            <a:ext cx="23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Zone Temperature</a:t>
            </a:r>
            <a:endParaRPr/>
          </a:p>
        </p:txBody>
      </p:sp>
      <p:sp>
        <p:nvSpPr>
          <p:cNvPr id="395" name="Google Shape;395;p63"/>
          <p:cNvSpPr txBox="1"/>
          <p:nvPr/>
        </p:nvSpPr>
        <p:spPr>
          <a:xfrm>
            <a:off x="4552525" y="917250"/>
            <a:ext cx="23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Zone Airflow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/>
          <p:nvPr/>
        </p:nvSpPr>
        <p:spPr>
          <a:xfrm>
            <a:off x="3215338" y="0"/>
            <a:ext cx="5923800" cy="51435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4"/>
          <p:cNvSpPr txBox="1"/>
          <p:nvPr>
            <p:ph idx="4294967295" type="subTitle"/>
          </p:nvPr>
        </p:nvSpPr>
        <p:spPr>
          <a:xfrm>
            <a:off x="3859300" y="1114450"/>
            <a:ext cx="4635900" cy="47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ML Pipeline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64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3" name="Google Shape;4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" y="3381488"/>
            <a:ext cx="3215335" cy="176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5"/>
          <p:cNvSpPr txBox="1"/>
          <p:nvPr/>
        </p:nvSpPr>
        <p:spPr>
          <a:xfrm>
            <a:off x="403775" y="93625"/>
            <a:ext cx="76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Implementation</a:t>
            </a:r>
            <a:endParaRPr/>
          </a:p>
        </p:txBody>
      </p:sp>
      <p:pic>
        <p:nvPicPr>
          <p:cNvPr id="410" name="Google Shape;41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9100" y="127925"/>
            <a:ext cx="1549425" cy="17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5"/>
          <p:cNvSpPr txBox="1"/>
          <p:nvPr/>
        </p:nvSpPr>
        <p:spPr>
          <a:xfrm>
            <a:off x="303913" y="1007538"/>
            <a:ext cx="5886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 Produce daily prediction data and store in MySQL.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12" name="Google Shape;41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825" y="46291"/>
            <a:ext cx="1549425" cy="185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636938"/>
            <a:ext cx="5523396" cy="335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6"/>
          <p:cNvSpPr txBox="1"/>
          <p:nvPr/>
        </p:nvSpPr>
        <p:spPr>
          <a:xfrm>
            <a:off x="403775" y="93625"/>
            <a:ext cx="76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Implementation</a:t>
            </a:r>
            <a:endParaRPr/>
          </a:p>
        </p:txBody>
      </p:sp>
      <p:sp>
        <p:nvSpPr>
          <p:cNvPr id="420" name="Google Shape;420;p66"/>
          <p:cNvSpPr txBox="1"/>
          <p:nvPr/>
        </p:nvSpPr>
        <p:spPr>
          <a:xfrm>
            <a:off x="403775" y="1062075"/>
            <a:ext cx="826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  Deploy A</a:t>
            </a: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irflow in Docker 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1" name="Google Shape;42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825" y="46291"/>
            <a:ext cx="1549425" cy="185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9100" y="127925"/>
            <a:ext cx="1549425" cy="17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638" y="1926736"/>
            <a:ext cx="7740876" cy="17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7"/>
          <p:cNvSpPr txBox="1"/>
          <p:nvPr/>
        </p:nvSpPr>
        <p:spPr>
          <a:xfrm>
            <a:off x="403775" y="93625"/>
            <a:ext cx="76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Workflow in Airflow</a:t>
            </a:r>
            <a:endParaRPr/>
          </a:p>
        </p:txBody>
      </p:sp>
      <p:sp>
        <p:nvSpPr>
          <p:cNvPr id="430" name="Google Shape;430;p67"/>
          <p:cNvSpPr txBox="1"/>
          <p:nvPr/>
        </p:nvSpPr>
        <p:spPr>
          <a:xfrm>
            <a:off x="538900" y="1539400"/>
            <a:ext cx="73368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31" name="Google Shape;4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3452"/>
            <a:ext cx="9143999" cy="154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600" y="2940988"/>
            <a:ext cx="798195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8"/>
          <p:cNvSpPr txBox="1"/>
          <p:nvPr/>
        </p:nvSpPr>
        <p:spPr>
          <a:xfrm>
            <a:off x="403775" y="93625"/>
            <a:ext cx="76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Testing &amp; Quality Control</a:t>
            </a:r>
            <a:endParaRPr/>
          </a:p>
        </p:txBody>
      </p:sp>
      <p:sp>
        <p:nvSpPr>
          <p:cNvPr id="439" name="Google Shape;439;p68"/>
          <p:cNvSpPr txBox="1"/>
          <p:nvPr/>
        </p:nvSpPr>
        <p:spPr>
          <a:xfrm>
            <a:off x="403775" y="1384150"/>
            <a:ext cx="5297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1.  Fixed timezone problem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2. Fixed Airflow execution interval problem 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3. Redesigned the DAG in Airflow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 Improved error logging system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40" name="Google Shape;44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225" y="808291"/>
            <a:ext cx="1549425" cy="185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500" y="889925"/>
            <a:ext cx="1549425" cy="17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/>
          <p:nvPr/>
        </p:nvSpPr>
        <p:spPr>
          <a:xfrm>
            <a:off x="3215338" y="0"/>
            <a:ext cx="5923800" cy="51435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9"/>
          <p:cNvSpPr txBox="1"/>
          <p:nvPr>
            <p:ph idx="4294967295" type="subTitle"/>
          </p:nvPr>
        </p:nvSpPr>
        <p:spPr>
          <a:xfrm>
            <a:off x="3859300" y="1114450"/>
            <a:ext cx="4635900" cy="47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Backend APIs</a:t>
            </a:r>
            <a:endParaRPr sz="2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" name="Google Shape;448;p69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49" name="Google Shape;4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" y="3381488"/>
            <a:ext cx="3215335" cy="176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Predict Service API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5" name="Google Shape;4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250" y="2089475"/>
            <a:ext cx="5649229" cy="30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0"/>
          <p:cNvSpPr txBox="1"/>
          <p:nvPr/>
        </p:nvSpPr>
        <p:spPr>
          <a:xfrm>
            <a:off x="212750" y="1017725"/>
            <a:ext cx="546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http://localhost:5000/range/temperature/2021-03-16/2021-03-17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http://localhost:5000/day/temperature/2021-03-16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1"/>
          <p:cNvSpPr txBox="1"/>
          <p:nvPr/>
        </p:nvSpPr>
        <p:spPr>
          <a:xfrm>
            <a:off x="403775" y="93625"/>
            <a:ext cx="595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Alert Service</a:t>
            </a:r>
            <a:endParaRPr/>
          </a:p>
        </p:txBody>
      </p:sp>
      <p:sp>
        <p:nvSpPr>
          <p:cNvPr id="463" name="Google Shape;463;p7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Framework: </a:t>
            </a:r>
            <a:r>
              <a:rPr lang="en">
                <a:solidFill>
                  <a:schemeClr val="dk1"/>
                </a:solidFill>
              </a:rPr>
              <a:t>Spring + Spring </a:t>
            </a:r>
            <a:r>
              <a:rPr lang="en">
                <a:solidFill>
                  <a:schemeClr val="dk1"/>
                </a:solidFill>
              </a:rPr>
              <a:t>MVC</a:t>
            </a:r>
            <a:r>
              <a:rPr lang="en">
                <a:solidFill>
                  <a:schemeClr val="dk1"/>
                </a:solidFill>
              </a:rPr>
              <a:t> + MyBatis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Architecture: Microservice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Supports CRUD operations on all tables of Nominalized Database and In-memory Database (Fully Mapped)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Customize the running time and frequency of timed tasks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800">
                <a:solidFill>
                  <a:schemeClr val="dk1"/>
                </a:solidFill>
              </a:rPr>
              <a:t>Freely add new cron job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Define execution time using Cron expressions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Use embedded H2 database for data caching to improve response speed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High Priority User Stories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36"/>
          <p:cNvSpPr/>
          <p:nvPr/>
        </p:nvSpPr>
        <p:spPr>
          <a:xfrm>
            <a:off x="556225" y="2113450"/>
            <a:ext cx="2369400" cy="2090700"/>
          </a:xfrm>
          <a:prstGeom prst="roundRect">
            <a:avLst>
              <a:gd fmla="val 16667" name="adj"/>
            </a:avLst>
          </a:prstGeom>
          <a:solidFill>
            <a:srgbClr val="2962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</a:rPr>
              <a:t>As a PM, I’d like to see the cost report to anticipate how much investment is needed for future use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54" name="Google Shape;154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6"/>
          <p:cNvSpPr/>
          <p:nvPr/>
        </p:nvSpPr>
        <p:spPr>
          <a:xfrm>
            <a:off x="3387300" y="2146700"/>
            <a:ext cx="2369400" cy="2090700"/>
          </a:xfrm>
          <a:prstGeom prst="roundRect">
            <a:avLst>
              <a:gd fmla="val 16667" name="adj"/>
            </a:avLst>
          </a:prstGeom>
          <a:solidFill>
            <a:srgbClr val="2E7D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PM, I’d like the system design to include machine learning, so that building operators could view abnormal events identified by the ML model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56" name="Google Shape;156;p36"/>
          <p:cNvSpPr/>
          <p:nvPr/>
        </p:nvSpPr>
        <p:spPr>
          <a:xfrm>
            <a:off x="6137500" y="2146700"/>
            <a:ext cx="2369400" cy="20907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building operator, it is important to see the data in a timely manner to make decisions on the operating units within the building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36"/>
          <p:cNvSpPr txBox="1"/>
          <p:nvPr/>
        </p:nvSpPr>
        <p:spPr>
          <a:xfrm>
            <a:off x="556225" y="1351600"/>
            <a:ext cx="236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Cost</a:t>
            </a:r>
            <a:r>
              <a:rPr b="1" lang="en" sz="28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>
              <a:solidFill>
                <a:srgbClr val="039BE5"/>
              </a:solidFill>
            </a:endParaRPr>
          </a:p>
        </p:txBody>
      </p:sp>
      <p:sp>
        <p:nvSpPr>
          <p:cNvPr id="158" name="Google Shape;158;p36"/>
          <p:cNvSpPr txBox="1"/>
          <p:nvPr/>
        </p:nvSpPr>
        <p:spPr>
          <a:xfrm>
            <a:off x="3465175" y="1159150"/>
            <a:ext cx="2037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b="1">
              <a:solidFill>
                <a:srgbClr val="039BE5"/>
              </a:solidFill>
            </a:endParaRPr>
          </a:p>
        </p:txBody>
      </p:sp>
      <p:sp>
        <p:nvSpPr>
          <p:cNvPr id="159" name="Google Shape;159;p36"/>
          <p:cNvSpPr txBox="1"/>
          <p:nvPr/>
        </p:nvSpPr>
        <p:spPr>
          <a:xfrm>
            <a:off x="6355250" y="1351600"/>
            <a:ext cx="203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Timeliness</a:t>
            </a:r>
            <a:endParaRPr b="1">
              <a:solidFill>
                <a:srgbClr val="039BE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2"/>
          <p:cNvSpPr txBox="1"/>
          <p:nvPr/>
        </p:nvSpPr>
        <p:spPr>
          <a:xfrm>
            <a:off x="403775" y="93625"/>
            <a:ext cx="595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Alert Service Architecture</a:t>
            </a:r>
            <a:endParaRPr/>
          </a:p>
        </p:txBody>
      </p:sp>
      <p:pic>
        <p:nvPicPr>
          <p:cNvPr id="470" name="Google Shape;4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75" y="759138"/>
            <a:ext cx="6151900" cy="36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2"/>
          <p:cNvSpPr txBox="1"/>
          <p:nvPr/>
        </p:nvSpPr>
        <p:spPr>
          <a:xfrm>
            <a:off x="2294600" y="4292700"/>
            <a:ext cx="27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3"/>
          <p:cNvSpPr txBox="1"/>
          <p:nvPr/>
        </p:nvSpPr>
        <p:spPr>
          <a:xfrm>
            <a:off x="403775" y="93625"/>
            <a:ext cx="595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Alert Service</a:t>
            </a:r>
            <a:endParaRPr/>
          </a:p>
        </p:txBody>
      </p:sp>
      <p:pic>
        <p:nvPicPr>
          <p:cNvPr id="478" name="Google Shape;47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00" y="863125"/>
            <a:ext cx="6215598" cy="36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3"/>
          <p:cNvSpPr txBox="1"/>
          <p:nvPr/>
        </p:nvSpPr>
        <p:spPr>
          <a:xfrm>
            <a:off x="943150" y="4563425"/>
            <a:ext cx="548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Crossing the normal area will be considered as an abnormal state</a:t>
            </a: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4"/>
          <p:cNvSpPr txBox="1"/>
          <p:nvPr/>
        </p:nvSpPr>
        <p:spPr>
          <a:xfrm>
            <a:off x="403775" y="93625"/>
            <a:ext cx="595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Alert Service - API </a:t>
            </a:r>
            <a:r>
              <a:rPr lang="en" sz="3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Description</a:t>
            </a:r>
            <a:endParaRPr sz="900"/>
          </a:p>
        </p:txBody>
      </p:sp>
      <p:sp>
        <p:nvSpPr>
          <p:cNvPr id="486" name="Google Shape;486;p74"/>
          <p:cNvSpPr txBox="1"/>
          <p:nvPr/>
        </p:nvSpPr>
        <p:spPr>
          <a:xfrm>
            <a:off x="3880200" y="1189650"/>
            <a:ext cx="495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GET hunting/hunting/today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 : 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The API does not require any additional parameters to be passed in and the return value will be provided as a json. 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Each request performs a database query, but is extremely efficient because it uses the In-Memory database. 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Swagger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 can be used for further insight.</a:t>
            </a:r>
            <a:endParaRPr sz="1800"/>
          </a:p>
        </p:txBody>
      </p:sp>
      <p:pic>
        <p:nvPicPr>
          <p:cNvPr id="487" name="Google Shape;48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750" y="786325"/>
            <a:ext cx="2780551" cy="405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5"/>
          <p:cNvSpPr/>
          <p:nvPr/>
        </p:nvSpPr>
        <p:spPr>
          <a:xfrm>
            <a:off x="3215338" y="0"/>
            <a:ext cx="5923800" cy="5143500"/>
          </a:xfrm>
          <a:prstGeom prst="rect">
            <a:avLst/>
          </a:prstGeom>
          <a:solidFill>
            <a:srgbClr val="F57F17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5"/>
          <p:cNvSpPr txBox="1"/>
          <p:nvPr>
            <p:ph idx="4294967295" type="subTitle"/>
          </p:nvPr>
        </p:nvSpPr>
        <p:spPr>
          <a:xfrm>
            <a:off x="3926578" y="9949"/>
            <a:ext cx="4635900" cy="514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User Interface: Grafana +  React</a:t>
            </a:r>
            <a:endParaRPr b="1" sz="45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CE5CD"/>
              </a:solidFill>
            </a:endParaRPr>
          </a:p>
        </p:txBody>
      </p:sp>
      <p:sp>
        <p:nvSpPr>
          <p:cNvPr id="494" name="Google Shape;494;p75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95" name="Google Shape;4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97" y="3730088"/>
            <a:ext cx="2546690" cy="141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6"/>
          <p:cNvSpPr txBox="1"/>
          <p:nvPr>
            <p:ph type="title"/>
          </p:nvPr>
        </p:nvSpPr>
        <p:spPr>
          <a:xfrm>
            <a:off x="625375" y="405675"/>
            <a:ext cx="54567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Google Sans"/>
                <a:ea typeface="Google Sans"/>
                <a:cs typeface="Google Sans"/>
                <a:sym typeface="Google Sans"/>
              </a:rPr>
              <a:t>Frontend</a:t>
            </a:r>
            <a:endParaRPr b="1" sz="39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1" name="Google Shape;501;p76"/>
          <p:cNvSpPr/>
          <p:nvPr/>
        </p:nvSpPr>
        <p:spPr>
          <a:xfrm>
            <a:off x="0" y="4001425"/>
            <a:ext cx="4087500" cy="11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6"/>
          <p:cNvSpPr txBox="1"/>
          <p:nvPr/>
        </p:nvSpPr>
        <p:spPr>
          <a:xfrm>
            <a:off x="178800" y="1935050"/>
            <a:ext cx="83322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Char char="●"/>
            </a:pPr>
            <a:r>
              <a:rPr lang="en" sz="21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Demo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3" name="Google Shape;503;p76"/>
          <p:cNvSpPr/>
          <p:nvPr/>
        </p:nvSpPr>
        <p:spPr>
          <a:xfrm>
            <a:off x="6820850" y="3615900"/>
            <a:ext cx="1917900" cy="1472400"/>
          </a:xfrm>
          <a:prstGeom prst="roundRect">
            <a:avLst>
              <a:gd fmla="val 16667" name="adj"/>
            </a:avLst>
          </a:prstGeom>
          <a:solidFill>
            <a:srgbClr val="2962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research scientist, I would like to see various visualizations of aggregated CHISSL labelled data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04" name="Google Shape;504;p76"/>
          <p:cNvSpPr txBox="1"/>
          <p:nvPr/>
        </p:nvSpPr>
        <p:spPr>
          <a:xfrm>
            <a:off x="6704300" y="3034950"/>
            <a:ext cx="196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Visualizations </a:t>
            </a:r>
            <a:endParaRPr b="1" sz="2000">
              <a:solidFill>
                <a:srgbClr val="039BE5"/>
              </a:solidFill>
            </a:endParaRPr>
          </a:p>
        </p:txBody>
      </p:sp>
      <p:sp>
        <p:nvSpPr>
          <p:cNvPr id="505" name="Google Shape;505;p76"/>
          <p:cNvSpPr/>
          <p:nvPr/>
        </p:nvSpPr>
        <p:spPr>
          <a:xfrm>
            <a:off x="4784900" y="3615900"/>
            <a:ext cx="1887900" cy="14724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building operator, it is important to see the data in a timely manner to make decisions on the operating units within the building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06" name="Google Shape;506;p76"/>
          <p:cNvSpPr txBox="1"/>
          <p:nvPr/>
        </p:nvSpPr>
        <p:spPr>
          <a:xfrm>
            <a:off x="4816400" y="3034950"/>
            <a:ext cx="188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Timeliness</a:t>
            </a:r>
            <a:endParaRPr b="1" sz="2000">
              <a:solidFill>
                <a:srgbClr val="039BE5"/>
              </a:solidFill>
            </a:endParaRPr>
          </a:p>
        </p:txBody>
      </p:sp>
      <p:pic>
        <p:nvPicPr>
          <p:cNvPr id="507" name="Google Shape;50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575" y="3059600"/>
            <a:ext cx="2125276" cy="22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/>
          <p:nvPr>
            <p:ph type="title"/>
          </p:nvPr>
        </p:nvSpPr>
        <p:spPr>
          <a:xfrm>
            <a:off x="454575" y="26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Frontend Team </a:t>
            </a:r>
            <a:endParaRPr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3" name="Google Shape;51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309" y="3730088"/>
            <a:ext cx="2546690" cy="141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525" y="1188925"/>
            <a:ext cx="6292511" cy="283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/>
          <p:nvPr>
            <p:ph type="title"/>
          </p:nvPr>
        </p:nvSpPr>
        <p:spPr>
          <a:xfrm>
            <a:off x="373200" y="334625"/>
            <a:ext cx="5456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Google Sans"/>
                <a:ea typeface="Google Sans"/>
                <a:cs typeface="Google Sans"/>
                <a:sym typeface="Google Sans"/>
              </a:rPr>
              <a:t>Handoff Files</a:t>
            </a:r>
            <a:endParaRPr b="1" sz="4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78"/>
          <p:cNvSpPr/>
          <p:nvPr/>
        </p:nvSpPr>
        <p:spPr>
          <a:xfrm>
            <a:off x="0" y="4001425"/>
            <a:ext cx="4087500" cy="11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8"/>
          <p:cNvSpPr txBox="1"/>
          <p:nvPr/>
        </p:nvSpPr>
        <p:spPr>
          <a:xfrm>
            <a:off x="760025" y="1794325"/>
            <a:ext cx="502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for handoff are located here:</a:t>
            </a: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https://github.com/PNNL-Project/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9"/>
          <p:cNvSpPr txBox="1"/>
          <p:nvPr>
            <p:ph type="title"/>
          </p:nvPr>
        </p:nvSpPr>
        <p:spPr>
          <a:xfrm>
            <a:off x="707500" y="1925700"/>
            <a:ext cx="5456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Google Sans"/>
                <a:ea typeface="Google Sans"/>
                <a:cs typeface="Google Sans"/>
                <a:sym typeface="Google Sans"/>
              </a:rPr>
              <a:t>Questions + Feedback</a:t>
            </a:r>
            <a:endParaRPr b="1" sz="4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7" name="Google Shape;527;p79"/>
          <p:cNvSpPr/>
          <p:nvPr/>
        </p:nvSpPr>
        <p:spPr>
          <a:xfrm>
            <a:off x="0" y="4001425"/>
            <a:ext cx="4087500" cy="114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High Priority User Stories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37"/>
          <p:cNvSpPr/>
          <p:nvPr/>
        </p:nvSpPr>
        <p:spPr>
          <a:xfrm>
            <a:off x="6170900" y="2146700"/>
            <a:ext cx="2369400" cy="2090700"/>
          </a:xfrm>
          <a:prstGeom prst="roundRect">
            <a:avLst>
              <a:gd fmla="val 16667" name="adj"/>
            </a:avLst>
          </a:prstGeom>
          <a:solidFill>
            <a:srgbClr val="2962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research scientist, I would like to see various visualizations of aggregated CHISSL labelled data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7"/>
          <p:cNvSpPr/>
          <p:nvPr/>
        </p:nvSpPr>
        <p:spPr>
          <a:xfrm>
            <a:off x="3387300" y="2146700"/>
            <a:ext cx="2369400" cy="2090700"/>
          </a:xfrm>
          <a:prstGeom prst="roundRect">
            <a:avLst>
              <a:gd fmla="val 16667" name="adj"/>
            </a:avLst>
          </a:prstGeom>
          <a:solidFill>
            <a:srgbClr val="2E7D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 a PM, I’d like to see that it is designed with simplicity with added technologies justified so that we avoid unnecessary complexity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8" name="Google Shape;168;p37"/>
          <p:cNvSpPr/>
          <p:nvPr/>
        </p:nvSpPr>
        <p:spPr>
          <a:xfrm>
            <a:off x="630600" y="2146700"/>
            <a:ext cx="2369400" cy="2090700"/>
          </a:xfrm>
          <a:prstGeom prst="roundRect">
            <a:avLst>
              <a:gd fmla="val 16667" name="adj"/>
            </a:avLst>
          </a:prstGeom>
          <a:solidFill>
            <a:srgbClr val="F57F1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 building operator, I’d like some sort of notification to let me know about issues I need to be aware of in the building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721975" y="1412000"/>
            <a:ext cx="22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Notifications</a:t>
            </a:r>
            <a:r>
              <a:rPr b="1" lang="en" sz="28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>
              <a:solidFill>
                <a:srgbClr val="039BE5"/>
              </a:solidFill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3436750" y="1412000"/>
            <a:ext cx="23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Design</a:t>
            </a:r>
            <a:endParaRPr b="1">
              <a:solidFill>
                <a:srgbClr val="039BE5"/>
              </a:solidFill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6098375" y="1412000"/>
            <a:ext cx="257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Visualizations</a:t>
            </a:r>
            <a:r>
              <a:rPr b="1" lang="en" sz="2500">
                <a:solidFill>
                  <a:srgbClr val="039BE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2500">
              <a:solidFill>
                <a:srgbClr val="039BE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141" y="3837141"/>
            <a:ext cx="2383860" cy="1306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8"/>
          <p:cNvSpPr txBox="1"/>
          <p:nvPr/>
        </p:nvSpPr>
        <p:spPr>
          <a:xfrm>
            <a:off x="403775" y="93625"/>
            <a:ext cx="732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Overall Progress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38"/>
          <p:cNvSpPr txBox="1"/>
          <p:nvPr>
            <p:ph idx="4294967295" type="body"/>
          </p:nvPr>
        </p:nvSpPr>
        <p:spPr>
          <a:xfrm>
            <a:off x="249150" y="938975"/>
            <a:ext cx="84060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Utilized CHISSL to develop machine learning models tailored to client input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Created zone temperature and zone airflow visualizations based on the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predictions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created from the model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Displayed real-time data using Grafana Dashboards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Added the Alert Service and displayed the information on the web application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Developed and tested and deployed Airflow to run the predictions daily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Developed a frontend react application emphasizing on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readability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robustness upon ml model changes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ogle Sans"/>
              <a:buChar char="●"/>
            </a:pP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Developed documentation and packaged 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</a:t>
            </a:r>
            <a:r>
              <a:rPr lang="en" sz="1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code in GitHub</a:t>
            </a:r>
            <a:endParaRPr sz="1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type="title"/>
          </p:nvPr>
        </p:nvSpPr>
        <p:spPr>
          <a:xfrm>
            <a:off x="281400" y="25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Burndown Chart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75" y="1128675"/>
            <a:ext cx="5528809" cy="401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650" y="56125"/>
            <a:ext cx="4268247" cy="11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9"/>
          <p:cNvSpPr txBox="1"/>
          <p:nvPr/>
        </p:nvSpPr>
        <p:spPr>
          <a:xfrm>
            <a:off x="6606500" y="1644850"/>
            <a:ext cx="219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Above: </a:t>
            </a:r>
            <a:r>
              <a:rPr lang="en"/>
              <a:t>Milestone 3</a:t>
            </a:r>
            <a:br>
              <a:rPr lang="en"/>
            </a:br>
            <a:r>
              <a:rPr b="1" lang="en"/>
              <a:t>Left: </a:t>
            </a:r>
            <a:r>
              <a:rPr lang="en"/>
              <a:t>Milestone 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Velocity Chart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775" y="1092100"/>
            <a:ext cx="611220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0"/>
          <p:cNvSpPr txBox="1"/>
          <p:nvPr/>
        </p:nvSpPr>
        <p:spPr>
          <a:xfrm>
            <a:off x="505325" y="1699475"/>
            <a:ext cx="1497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to the right that the team progressively increased the number of story points across milestones</a:t>
            </a:r>
            <a:endParaRPr/>
          </a:p>
        </p:txBody>
      </p:sp>
      <p:sp>
        <p:nvSpPr>
          <p:cNvPr id="194" name="Google Shape;194;p40"/>
          <p:cNvSpPr txBox="1"/>
          <p:nvPr/>
        </p:nvSpPr>
        <p:spPr>
          <a:xfrm>
            <a:off x="3134600" y="240500"/>
            <a:ext cx="4494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>
            <a:off x="3215338" y="0"/>
            <a:ext cx="5923800" cy="514350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1"/>
          <p:cNvSpPr txBox="1"/>
          <p:nvPr>
            <p:ph idx="4294967295" type="subTitle"/>
          </p:nvPr>
        </p:nvSpPr>
        <p:spPr>
          <a:xfrm>
            <a:off x="3926578" y="9949"/>
            <a:ext cx="4635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System Design</a:t>
            </a:r>
            <a:endParaRPr b="1" sz="4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rgbClr val="D9EAD3"/>
              </a:solidFill>
            </a:endParaRPr>
          </a:p>
        </p:txBody>
      </p:sp>
      <p:sp>
        <p:nvSpPr>
          <p:cNvPr id="201" name="Google Shape;201;p41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56398"/>
            <a:ext cx="3220088" cy="1487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